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1"/>
  </p:notesMasterIdLst>
  <p:sldIdLst>
    <p:sldId id="256" r:id="rId2"/>
    <p:sldId id="378" r:id="rId3"/>
    <p:sldId id="389" r:id="rId4"/>
    <p:sldId id="388" r:id="rId5"/>
    <p:sldId id="270" r:id="rId6"/>
    <p:sldId id="384" r:id="rId7"/>
    <p:sldId id="385" r:id="rId8"/>
    <p:sldId id="400" r:id="rId9"/>
    <p:sldId id="387" r:id="rId10"/>
    <p:sldId id="386" r:id="rId11"/>
    <p:sldId id="392" r:id="rId12"/>
    <p:sldId id="401" r:id="rId13"/>
    <p:sldId id="394" r:id="rId14"/>
    <p:sldId id="393" r:id="rId15"/>
    <p:sldId id="395" r:id="rId16"/>
    <p:sldId id="396" r:id="rId17"/>
    <p:sldId id="397" r:id="rId18"/>
    <p:sldId id="399" r:id="rId19"/>
    <p:sldId id="3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0CE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81" autoAdjust="0"/>
    <p:restoredTop sz="94660"/>
  </p:normalViewPr>
  <p:slideViewPr>
    <p:cSldViewPr>
      <p:cViewPr>
        <p:scale>
          <a:sx n="118" d="100"/>
          <a:sy n="118" d="100"/>
        </p:scale>
        <p:origin x="-164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4FA1C-87D2-433E-8E07-0FADCE514A5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82474-0975-4038-AFD8-484643F34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9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82474-0975-4038-AFD8-484643F344F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7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E207D0A-E044-41A9-8DE1-4819B8242365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32E4426-761A-4FD1-B827-261E8456A0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advClick="0" advTm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361" y="332656"/>
            <a:ext cx="88016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ФГБОУ ВО «Ивановский государственный университет»</a:t>
            </a:r>
          </a:p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ИНСТИТУТ </a:t>
            </a:r>
            <a:r>
              <a:rPr lang="ru-RU" sz="2800" b="1" i="1" dirty="0">
                <a:solidFill>
                  <a:srgbClr val="2270CE"/>
                </a:solidFill>
              </a:rPr>
              <a:t>СОЦИАЛЬНО</a:t>
            </a:r>
            <a:r>
              <a:rPr lang="ru-RU" sz="2800" b="1" i="1" dirty="0">
                <a:solidFill>
                  <a:srgbClr val="0070C0"/>
                </a:solidFill>
              </a:rPr>
              <a:t> - ЭКОНОМИЧЕСКИХ НАУК</a:t>
            </a:r>
          </a:p>
        </p:txBody>
      </p:sp>
      <p:pic>
        <p:nvPicPr>
          <p:cNvPr id="14338" name="Picture 2" descr="Институт социально-экономических нау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45625"/>
            <a:ext cx="3810000" cy="36480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35896" y="5517232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Иваново 2021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EFA6A8-E074-4C1E-A5F5-CEB2FD75F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45625"/>
            <a:ext cx="3312368" cy="329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7393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Олимпиады и конкурсы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1844824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Март 2021 г. </a:t>
            </a:r>
          </a:p>
          <a:p>
            <a:r>
              <a:rPr lang="ru-RU" dirty="0"/>
              <a:t>Проект «</a:t>
            </a:r>
            <a:r>
              <a:rPr lang="ru-RU" dirty="0" err="1"/>
              <a:t>Профстажировки</a:t>
            </a:r>
            <a:r>
              <a:rPr lang="ru-RU" dirty="0"/>
              <a:t> 2.0»</a:t>
            </a:r>
          </a:p>
          <a:p>
            <a:pPr algn="just"/>
            <a:r>
              <a:rPr lang="ru-RU" dirty="0"/>
              <a:t>Победитель: Коржавина Виктория Руслановна магистрант 1 года обучения по направлению 38.04.08 Финансы и кредит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1558" y="51737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20 сентября - 30 октября 2021 года  «Гризли» – межрегиональный чемпионат по решению бизнес-задач: 2 команды участников от </a:t>
            </a:r>
            <a:r>
              <a:rPr lang="ru-RU" dirty="0" err="1"/>
              <a:t>ИвГУ</a:t>
            </a:r>
            <a:r>
              <a:rPr lang="ru-RU" dirty="0"/>
              <a:t> .</a:t>
            </a:r>
          </a:p>
        </p:txBody>
      </p:sp>
      <p:pic>
        <p:nvPicPr>
          <p:cNvPr id="30722" name="Picture 2" descr="http://ivanovo.ac.ru/upload/medialibrary/c22/FE84E1F3-A074-4AB5-8447-08D2BC3199F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5315" y="3645024"/>
            <a:ext cx="3567165" cy="2520280"/>
          </a:xfrm>
          <a:prstGeom prst="rect">
            <a:avLst/>
          </a:prstGeom>
          <a:noFill/>
        </p:spPr>
      </p:pic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648109"/>
              </p:ext>
            </p:extLst>
          </p:nvPr>
        </p:nvGraphicFramePr>
        <p:xfrm>
          <a:off x="1611813" y="1084046"/>
          <a:ext cx="1880067" cy="2647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Acrobat Document" r:id="rId5" imgW="5667119" imgH="8019810" progId="AcroExch.Document.DC">
                  <p:embed/>
                </p:oleObj>
              </mc:Choice>
              <mc:Fallback>
                <p:oleObj name="Acrobat Document" r:id="rId5" imgW="5667119" imgH="8019810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813" y="1084046"/>
                        <a:ext cx="1880067" cy="2647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xmlns="" id="{C80AABBE-F1C7-45EC-8E03-381741098D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626851"/>
              </p:ext>
            </p:extLst>
          </p:nvPr>
        </p:nvGraphicFramePr>
        <p:xfrm>
          <a:off x="191876" y="1715917"/>
          <a:ext cx="2017712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Acrobat Document" r:id="rId7" imgW="5667119" imgH="8019810" progId="AcroExch.Document.DC">
                  <p:embed/>
                </p:oleObj>
              </mc:Choice>
              <mc:Fallback>
                <p:oleObj name="Acrobat Document" r:id="rId7" imgW="5667119" imgH="8019810" progId="AcroExch.Document.DC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876" y="1715917"/>
                        <a:ext cx="2017712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474F53-03DF-4E7A-8D00-1831EFC771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96560"/>
            <a:ext cx="3667942" cy="259307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14619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Олимпиады и конкурсы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1700808"/>
            <a:ext cx="4355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30 ноября 2021 г.  в </a:t>
            </a:r>
            <a:r>
              <a:rPr lang="ru-RU" dirty="0" err="1"/>
              <a:t>бизнес-центре</a:t>
            </a:r>
            <a:r>
              <a:rPr lang="ru-RU" dirty="0"/>
              <a:t> «Мой бизнес 37 Иваново» состоялся заключительный этап </a:t>
            </a:r>
            <a:r>
              <a:rPr lang="ru-RU" dirty="0" err="1"/>
              <a:t>Преаĸселерационной </a:t>
            </a:r>
            <a:r>
              <a:rPr lang="ru-RU" dirty="0"/>
              <a:t>программы «Навигатор </a:t>
            </a:r>
            <a:r>
              <a:rPr lang="ru-RU" dirty="0" err="1"/>
              <a:t>инноватора</a:t>
            </a:r>
            <a:r>
              <a:rPr lang="ru-RU" dirty="0"/>
              <a:t>. </a:t>
            </a:r>
            <a:r>
              <a:rPr lang="ru-RU" dirty="0" err="1"/>
              <a:t>Сколково-Иваново</a:t>
            </a:r>
            <a:r>
              <a:rPr lang="ru-RU" dirty="0"/>
              <a:t>» – </a:t>
            </a:r>
            <a:r>
              <a:rPr lang="ru-RU" dirty="0" err="1"/>
              <a:t>питчинг</a:t>
            </a:r>
            <a:r>
              <a:rPr lang="ru-RU" dirty="0"/>
              <a:t> </a:t>
            </a:r>
            <a:r>
              <a:rPr lang="ru-RU" dirty="0" err="1"/>
              <a:t>проеĸтов ĸоманд.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В финал был отобран проект «Приложение образовательной цифровой платформы» студентов </a:t>
            </a:r>
            <a:r>
              <a:rPr lang="ru-RU" dirty="0" err="1"/>
              <a:t>ИвГУ</a:t>
            </a:r>
            <a:r>
              <a:rPr lang="ru-RU" dirty="0"/>
              <a:t>. Наши ребята победили в номинации «Лучшая команда»: </a:t>
            </a:r>
            <a:r>
              <a:rPr lang="ru-RU" dirty="0" err="1"/>
              <a:t>Ярченков</a:t>
            </a:r>
            <a:r>
              <a:rPr lang="ru-RU" dirty="0"/>
              <a:t> Владимир (3 курс, </a:t>
            </a:r>
            <a:r>
              <a:rPr lang="ru-RU" dirty="0" err="1"/>
              <a:t>ФиК</a:t>
            </a:r>
            <a:r>
              <a:rPr lang="ru-RU" dirty="0"/>
              <a:t>), Андрианов Артур (3 курс, </a:t>
            </a:r>
            <a:r>
              <a:rPr lang="ru-RU" dirty="0" err="1"/>
              <a:t>ФиК</a:t>
            </a:r>
            <a:r>
              <a:rPr lang="ru-RU" dirty="0"/>
              <a:t>), Михайлов Егор (2 курс, </a:t>
            </a:r>
            <a:r>
              <a:rPr lang="ru-RU" dirty="0" err="1"/>
              <a:t>ЭПиО</a:t>
            </a:r>
            <a:r>
              <a:rPr lang="ru-RU" dirty="0"/>
              <a:t>), </a:t>
            </a:r>
            <a:r>
              <a:rPr lang="ru-RU" dirty="0" err="1"/>
              <a:t>Самвелян</a:t>
            </a:r>
            <a:r>
              <a:rPr lang="ru-RU" dirty="0"/>
              <a:t> </a:t>
            </a:r>
            <a:r>
              <a:rPr lang="ru-RU" dirty="0" err="1"/>
              <a:t>Гегецик</a:t>
            </a:r>
            <a:r>
              <a:rPr lang="ru-RU" dirty="0"/>
              <a:t> (3 курс, </a:t>
            </a:r>
            <a:r>
              <a:rPr lang="ru-RU" dirty="0" err="1"/>
              <a:t>ФиК</a:t>
            </a:r>
            <a:r>
              <a:rPr lang="ru-RU" dirty="0"/>
              <a:t>), Дмитрий </a:t>
            </a:r>
            <a:r>
              <a:rPr lang="ru-RU" dirty="0" err="1"/>
              <a:t>Пуговкин</a:t>
            </a:r>
            <a:r>
              <a:rPr lang="ru-RU" dirty="0"/>
              <a:t> (1 курс, Экономика), </a:t>
            </a:r>
            <a:r>
              <a:rPr lang="ru-RU" dirty="0" err="1"/>
              <a:t>Галстян</a:t>
            </a:r>
            <a:r>
              <a:rPr lang="ru-RU" dirty="0"/>
              <a:t> </a:t>
            </a:r>
            <a:r>
              <a:rPr lang="ru-RU" dirty="0" err="1"/>
              <a:t>Арман</a:t>
            </a:r>
            <a:r>
              <a:rPr lang="ru-RU" dirty="0"/>
              <a:t> 2 курс (</a:t>
            </a:r>
            <a:r>
              <a:rPr lang="ru-RU" dirty="0" err="1"/>
              <a:t>ФиК</a:t>
            </a:r>
            <a:r>
              <a:rPr lang="ru-RU" dirty="0"/>
              <a:t>).</a:t>
            </a:r>
          </a:p>
        </p:txBody>
      </p:sp>
      <p:pic>
        <p:nvPicPr>
          <p:cNvPr id="35842" name="Picture 2" descr="http://ivanovo.ac.ru/upload/medialibrary/f60/jHyBVEQav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3756933" cy="2509514"/>
          </a:xfrm>
          <a:prstGeom prst="rect">
            <a:avLst/>
          </a:prstGeom>
          <a:noFill/>
        </p:spPr>
      </p:pic>
      <p:pic>
        <p:nvPicPr>
          <p:cNvPr id="35844" name="Picture 4" descr="http://ivanovo.ac.ru/upload/medialibrary/a8c/k7KIhKaloK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322766"/>
            <a:ext cx="3096344" cy="232225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Олимпиады и конкурсы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FDDAEF-D140-4A7C-AC6F-C012DF59B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3" y="1231960"/>
            <a:ext cx="4064000" cy="25095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17628E-8CC3-4752-B3A1-6669EFCEE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4" y="3874586"/>
            <a:ext cx="4064000" cy="260241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301B4C7-682D-4576-94E8-69F27371F65C}"/>
              </a:ext>
            </a:extLst>
          </p:cNvPr>
          <p:cNvSpPr/>
          <p:nvPr/>
        </p:nvSpPr>
        <p:spPr>
          <a:xfrm>
            <a:off x="4572000" y="1012954"/>
            <a:ext cx="43817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научно-практической конференции, организованной ГУ Банка России, принимали участие студент 3 курса по направлению 38.03.01 Экономика (Финансы и кредит)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Ярченков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(научный руководитель Егоров В.Н.) и магистрант 1 курса по направлению Финансы и кредит (Банки и банковская деятельность) Ивашина Анастасия (научный руководитель Курникова И.В.).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выступили достойно, тематика их работ была посвящена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просам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противодействия нелегальной деятельности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конференции в адрес ректора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Малыгина А.А. была направлена благодарность за подготовку студентов и их успешное выступление.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8647371"/>
      </p:ext>
    </p:extLst>
  </p:cSld>
  <p:clrMapOvr>
    <a:masterClrMapping/>
  </p:clrMapOvr>
  <p:transition advClick="0" advTm="14619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Взаимодействие с работодателями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795" y="1196752"/>
            <a:ext cx="4821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30 марта 2021 г. состоялась встреча студентов ИСЭН с представителями центра «Мое право» и презентация проекта   «Корпус интеллектуальных волонтеров» </a:t>
            </a:r>
          </a:p>
        </p:txBody>
      </p:sp>
      <p:pic>
        <p:nvPicPr>
          <p:cNvPr id="38914" name="Picture 2" descr="http://ivanovo.ac.ru/upload/medialibrary/8d6/c9_87fYAKR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087" y="2490806"/>
            <a:ext cx="3493865" cy="1874297"/>
          </a:xfrm>
          <a:prstGeom prst="rect">
            <a:avLst/>
          </a:prstGeom>
          <a:noFill/>
        </p:spPr>
      </p:pic>
      <p:pic>
        <p:nvPicPr>
          <p:cNvPr id="38916" name="Picture 4" descr="Стартовал проект интеллектуального волонтерст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795" y="3789040"/>
            <a:ext cx="2442747" cy="3068960"/>
          </a:xfrm>
          <a:prstGeom prst="rect">
            <a:avLst/>
          </a:prstGeom>
          <a:noFill/>
        </p:spPr>
      </p:pic>
      <p:pic>
        <p:nvPicPr>
          <p:cNvPr id="3074" name="Picture 2" descr="http://ivanovo.ac.ru/upload/medialibrary/22a/image-03-03-21-02-03.jpeg">
            <a:extLst>
              <a:ext uri="{FF2B5EF4-FFF2-40B4-BE49-F238E27FC236}">
                <a16:creationId xmlns:a16="http://schemas.microsoft.com/office/drawing/2014/main" xmlns="" id="{824962C8-596A-4C12-AB11-D858AA0C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052" y="3836647"/>
            <a:ext cx="4016436" cy="297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8BFE51-97DA-4AFB-BB80-7557DF0E3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1268760"/>
            <a:ext cx="3676659" cy="2472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B24190-0588-40F3-A33C-AD7FF2444125}"/>
              </a:ext>
            </a:extLst>
          </p:cNvPr>
          <p:cNvSpPr txBox="1"/>
          <p:nvPr/>
        </p:nvSpPr>
        <p:spPr>
          <a:xfrm>
            <a:off x="3363510" y="4699926"/>
            <a:ext cx="15528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Ивановское отделение Банка России организовало выставку «Время и деньги» </a:t>
            </a:r>
          </a:p>
        </p:txBody>
      </p:sp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Взаимодействие с работодателями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134076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15 апреля 2021 г. прошел тренинг от команды из регионального отделения </a:t>
            </a:r>
            <a:r>
              <a:rPr lang="ru-RU" sz="1400" dirty="0" err="1"/>
              <a:t>Россельхозбанка</a:t>
            </a:r>
            <a:r>
              <a:rPr lang="ru-RU" sz="1400" dirty="0"/>
              <a:t> во главе с Алексеем Викторовичем Погодиным, управляющим директором головного офиса банка в Иванове.</a:t>
            </a:r>
          </a:p>
        </p:txBody>
      </p:sp>
      <p:pic>
        <p:nvPicPr>
          <p:cNvPr id="37890" name="Picture 2" descr="http://ivanovo.ac.ru/upload/medialibrary/344/0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508" y="2294875"/>
            <a:ext cx="2880320" cy="171019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1340768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12 апреля 2021 г. состоялась экскурсия студентов ИСЭН в ООО «Профессионал».</a:t>
            </a:r>
          </a:p>
        </p:txBody>
      </p:sp>
      <p:pic>
        <p:nvPicPr>
          <p:cNvPr id="37892" name="Picture 4" descr="Экскурсия студентов в ООО «Профессионал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25543"/>
            <a:ext cx="3024336" cy="2232248"/>
          </a:xfrm>
          <a:prstGeom prst="rect">
            <a:avLst/>
          </a:prstGeom>
          <a:noFill/>
        </p:spPr>
      </p:pic>
      <p:pic>
        <p:nvPicPr>
          <p:cNvPr id="8" name="Picture 2" descr="http://ivanovo.ac.ru/upload/medialibrary/273/1633069983149.jpg">
            <a:extLst>
              <a:ext uri="{FF2B5EF4-FFF2-40B4-BE49-F238E27FC236}">
                <a16:creationId xmlns:a16="http://schemas.microsoft.com/office/drawing/2014/main" xmlns="" id="{FF7B1163-93F6-43E3-AADA-92C890E8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423810"/>
            <a:ext cx="3024336" cy="2317557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B2FB09C-065B-40D2-A599-11AFF6F984D5}"/>
              </a:ext>
            </a:extLst>
          </p:cNvPr>
          <p:cNvSpPr/>
          <p:nvPr/>
        </p:nvSpPr>
        <p:spPr>
          <a:xfrm>
            <a:off x="3563888" y="4563126"/>
            <a:ext cx="27363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Сентябрь - октябрь 2021 г. Встреча с Сбербанком: технологии будущего (слева).</a:t>
            </a:r>
          </a:p>
          <a:p>
            <a:r>
              <a:rPr lang="ru-RU" dirty="0"/>
              <a:t>Участие в открытии филиала Альфа-Банка (справа)</a:t>
            </a:r>
          </a:p>
        </p:txBody>
      </p:sp>
      <p:pic>
        <p:nvPicPr>
          <p:cNvPr id="10" name="Picture 4" descr="http://ivanovo.ac.ru/upload/medialibrary/840/IMG_4019.jpg">
            <a:extLst>
              <a:ext uri="{FF2B5EF4-FFF2-40B4-BE49-F238E27FC236}">
                <a16:creationId xmlns:a16="http://schemas.microsoft.com/office/drawing/2014/main" xmlns="" id="{D9905C4C-6EC1-4986-A245-886ED1F6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005064"/>
            <a:ext cx="2448272" cy="273630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Реализация дорожной карты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052736"/>
            <a:ext cx="55801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Апрель-ноябрь 2021 г.: встречи студентов направлений 39.03.01 Социология и 39.03.02 «Социальная работа» с руководителем Территориального органа Федеральной службы государственной статистики по Ивановской области </a:t>
            </a:r>
            <a:r>
              <a:rPr lang="ru-RU" b="1" dirty="0"/>
              <a:t>Светланой Владимировной </a:t>
            </a:r>
            <a:r>
              <a:rPr lang="ru-RU" b="1" dirty="0" err="1"/>
              <a:t>Клюзиной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Подготовка и участие в  </a:t>
            </a:r>
            <a:r>
              <a:rPr lang="ru-RU" b="1" dirty="0"/>
              <a:t>переписи населения</a:t>
            </a:r>
          </a:p>
        </p:txBody>
      </p:sp>
      <p:pic>
        <p:nvPicPr>
          <p:cNvPr id="39940" name="Picture 4" descr="Встреча студентов с руководителем Ивановоста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484" y="3140969"/>
            <a:ext cx="3372596" cy="2317240"/>
          </a:xfrm>
          <a:prstGeom prst="rect">
            <a:avLst/>
          </a:prstGeom>
          <a:noFill/>
        </p:spPr>
      </p:pic>
      <p:pic>
        <p:nvPicPr>
          <p:cNvPr id="39944" name="Picture 8" descr="15 октября в России стартовала Всероссийская перепись населе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96752"/>
            <a:ext cx="2160240" cy="2230131"/>
          </a:xfrm>
          <a:prstGeom prst="rect">
            <a:avLst/>
          </a:prstGeom>
          <a:noFill/>
        </p:spPr>
      </p:pic>
      <p:pic>
        <p:nvPicPr>
          <p:cNvPr id="39946" name="Picture 10" descr="http://ivanovo.ac.ru/upload/medialibrary/6a2/IMG_20210408_114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140968"/>
            <a:ext cx="3024336" cy="226588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165BD6-098B-4DBC-8AF9-2F9CB35105D7}"/>
              </a:ext>
            </a:extLst>
          </p:cNvPr>
          <p:cNvSpPr txBox="1"/>
          <p:nvPr/>
        </p:nvSpPr>
        <p:spPr>
          <a:xfrm>
            <a:off x="309627" y="6093296"/>
            <a:ext cx="890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Команда </a:t>
            </a:r>
            <a:r>
              <a:rPr lang="ru-RU" dirty="0" err="1"/>
              <a:t>ИвГУ</a:t>
            </a:r>
            <a:r>
              <a:rPr lang="ru-RU" dirty="0"/>
              <a:t> (студенты ИСЭН) – участники Международной Олимпиады по статистике</a:t>
            </a:r>
          </a:p>
        </p:txBody>
      </p:sp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2270CE"/>
                </a:solidFill>
              </a:rPr>
              <a:t>Профориентационная</a:t>
            </a:r>
            <a:r>
              <a:rPr lang="ru-RU" dirty="0">
                <a:solidFill>
                  <a:srgbClr val="2270CE"/>
                </a:solidFill>
              </a:rPr>
              <a:t>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052736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Преподаватели ИСЭН принимают активное участие в разработке профориентационных материалов, консультаций, проведении профориентационной работы со школьниками (Иваново, Кинешма, Приволжск, Тейково, Вичуга, Фурманов, </a:t>
            </a:r>
            <a:r>
              <a:rPr lang="ru-RU" dirty="0" err="1"/>
              <a:t>ГавПосад</a:t>
            </a:r>
            <a:r>
              <a:rPr lang="ru-RU" dirty="0"/>
              <a:t>, </a:t>
            </a:r>
            <a:r>
              <a:rPr lang="ru-RU" dirty="0" err="1"/>
              <a:t>Лухский</a:t>
            </a:r>
            <a:r>
              <a:rPr lang="ru-RU" dirty="0"/>
              <a:t> район, Южа)</a:t>
            </a:r>
          </a:p>
        </p:txBody>
      </p:sp>
      <p:pic>
        <p:nvPicPr>
          <p:cNvPr id="40962" name="Picture 2" descr="Профориентационный визит представителей ИСЭН в гимназию №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024844"/>
            <a:ext cx="3024336" cy="2268252"/>
          </a:xfrm>
          <a:prstGeom prst="rect">
            <a:avLst/>
          </a:prstGeom>
          <a:noFill/>
        </p:spPr>
      </p:pic>
      <p:pic>
        <p:nvPicPr>
          <p:cNvPr id="40964" name="Picture 4" descr="http://ivanovo.ac.ru/upload/medialibrary/9d0/IMG_0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988840"/>
            <a:ext cx="2880320" cy="2160240"/>
          </a:xfrm>
          <a:prstGeom prst="rect">
            <a:avLst/>
          </a:prstGeom>
          <a:noFill/>
        </p:spPr>
      </p:pic>
      <p:pic>
        <p:nvPicPr>
          <p:cNvPr id="40966" name="Picture 6" descr="http://ivanovo.ac.ru/upload/medialibrary/0a1/%D0%B8%D0%B7%D0%BE%D0%B1%D1%80%D0%B0%D0%B6%D0%B5%D0%BD%D0%B8%D0%B5_viber_2021-11-18_17-27-30-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4601" y="4377536"/>
            <a:ext cx="3151775" cy="2363832"/>
          </a:xfrm>
          <a:prstGeom prst="rect">
            <a:avLst/>
          </a:prstGeom>
          <a:noFill/>
        </p:spPr>
      </p:pic>
      <p:pic>
        <p:nvPicPr>
          <p:cNvPr id="40970" name="Picture 10" descr="Профориентационная поездка в Приволжс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041904"/>
            <a:ext cx="3411379" cy="2555448"/>
          </a:xfrm>
          <a:prstGeom prst="rect">
            <a:avLst/>
          </a:prstGeom>
          <a:noFill/>
        </p:spPr>
      </p:pic>
      <p:pic>
        <p:nvPicPr>
          <p:cNvPr id="40968" name="Picture 8" descr="Профориентационная поездка в Лежнев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662038"/>
            <a:ext cx="3098396" cy="206310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Профессиональные праздники и традиции</a:t>
            </a:r>
          </a:p>
        </p:txBody>
      </p:sp>
      <p:pic>
        <p:nvPicPr>
          <p:cNvPr id="41986" name="Picture 2" descr="Институт социально-экономических наук отметил День финансис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062" y="1507024"/>
            <a:ext cx="2509136" cy="2714064"/>
          </a:xfrm>
          <a:prstGeom prst="rect">
            <a:avLst/>
          </a:prstGeom>
          <a:noFill/>
        </p:spPr>
      </p:pic>
      <p:pic>
        <p:nvPicPr>
          <p:cNvPr id="41990" name="Picture 6" descr="Поздравляем с Днем экономиста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3114" y="1489085"/>
            <a:ext cx="2857358" cy="179589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203848" y="278266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День </a:t>
            </a:r>
            <a:r>
              <a:rPr lang="en-US" dirty="0"/>
              <a:t>HR</a:t>
            </a:r>
            <a:r>
              <a:rPr lang="ru-RU" dirty="0"/>
              <a:t> менеджера</a:t>
            </a:r>
          </a:p>
        </p:txBody>
      </p:sp>
      <p:pic>
        <p:nvPicPr>
          <p:cNvPr id="41996" name="Picture 12" descr="https://online.mospolytech.ru/pluginfile.php/229503/course/overviewfiles/HR-Strategic-Planning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0172" y="1484784"/>
            <a:ext cx="3027609" cy="1584176"/>
          </a:xfrm>
          <a:prstGeom prst="rect">
            <a:avLst/>
          </a:prstGeom>
          <a:noFill/>
        </p:spPr>
      </p:pic>
      <p:pic>
        <p:nvPicPr>
          <p:cNvPr id="9" name="Picture 2" descr="https://gazeta-orehovo-borisovo-juzhnoe.ru/wp-content/uploads/2021/06/%D0%9E%D0%91%D0%AE-%D0%BD%D0%BE%D0%B2%D0%BE%D1%81%D1%82%D1%8C-%D0%BD%D0%B0-8.06.21.jpg">
            <a:extLst>
              <a:ext uri="{FF2B5EF4-FFF2-40B4-BE49-F238E27FC236}">
                <a16:creationId xmlns:a16="http://schemas.microsoft.com/office/drawing/2014/main" xmlns="" id="{4B2B1397-621F-4127-9F4F-08C6861C7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924" y="4516263"/>
            <a:ext cx="2611016" cy="2078250"/>
          </a:xfrm>
          <a:prstGeom prst="rect">
            <a:avLst/>
          </a:prstGeom>
          <a:noFill/>
        </p:spPr>
      </p:pic>
      <p:pic>
        <p:nvPicPr>
          <p:cNvPr id="10" name="Picture 4" descr="https://ivseitaki-interesno.ru/wp-content/uploads/2018/10/den-menedgera-pogelania-ivseitaki-interesno-5.jpg">
            <a:extLst>
              <a:ext uri="{FF2B5EF4-FFF2-40B4-BE49-F238E27FC236}">
                <a16:creationId xmlns:a16="http://schemas.microsoft.com/office/drawing/2014/main" xmlns="" id="{080251A7-CB5A-4631-A439-025ACC2D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721331"/>
            <a:ext cx="2520280" cy="2526967"/>
          </a:xfrm>
          <a:prstGeom prst="rect">
            <a:avLst/>
          </a:prstGeom>
          <a:noFill/>
        </p:spPr>
      </p:pic>
      <p:pic>
        <p:nvPicPr>
          <p:cNvPr id="11" name="Picture 10" descr="http://ivanovo.ac.ru/upload/medialibrary/97a/%D0%B4%D0%B5%D0%BD%D1%8C%20%D1%81%D0%BE%D1%86%D0%B8%D0%BE%D0%BB%D0%BE%D0%B3%D0%B0%20%D0%BE%D1%82%D0%BA%D1%80%D1%8B%D1%82%D0%BA%D0%B0.jpg">
            <a:extLst>
              <a:ext uri="{FF2B5EF4-FFF2-40B4-BE49-F238E27FC236}">
                <a16:creationId xmlns:a16="http://schemas.microsoft.com/office/drawing/2014/main" xmlns="" id="{F97B2B2A-E78E-4373-87D6-8271CA34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3902" y="3400637"/>
            <a:ext cx="2520280" cy="1584177"/>
          </a:xfrm>
          <a:prstGeom prst="rect">
            <a:avLst/>
          </a:prstGeom>
          <a:noFill/>
        </p:spPr>
      </p:pic>
      <p:pic>
        <p:nvPicPr>
          <p:cNvPr id="2050" name="Picture 2" descr="Всемирная неделя предпринимательства в ИвГУ">
            <a:extLst>
              <a:ext uri="{FF2B5EF4-FFF2-40B4-BE49-F238E27FC236}">
                <a16:creationId xmlns:a16="http://schemas.microsoft.com/office/drawing/2014/main" xmlns="" id="{4C45F3B3-D64B-47C6-ACB6-064C7715A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57191"/>
            <a:ext cx="302760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508104" y="14127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День осени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584" y="415082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День преподавателя высшей школы</a:t>
            </a:r>
          </a:p>
        </p:txBody>
      </p:sp>
      <p:pic>
        <p:nvPicPr>
          <p:cNvPr id="44034" name="Picture 2" descr="19 ноября – День преподавателя высшей школы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3143"/>
            <a:ext cx="3672408" cy="2595937"/>
          </a:xfrm>
          <a:prstGeom prst="rect">
            <a:avLst/>
          </a:prstGeom>
          <a:noFill/>
        </p:spPr>
      </p:pic>
      <p:pic>
        <p:nvPicPr>
          <p:cNvPr id="44036" name="Picture 4" descr="http://ivanovo.ac.ru/upload/medialibrary/cd2/IMG_8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996" y="1906961"/>
            <a:ext cx="3780420" cy="2520280"/>
          </a:xfrm>
          <a:prstGeom prst="rect">
            <a:avLst/>
          </a:prstGeom>
          <a:noFill/>
        </p:spPr>
      </p:pic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Профессиональные праздники и традиции</a:t>
            </a:r>
          </a:p>
        </p:txBody>
      </p:sp>
      <p:pic>
        <p:nvPicPr>
          <p:cNvPr id="44038" name="Picture 6" descr="http://ivanovo.ac.ru/upload/medialibrary/b5a/IMG_8123%20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8124" y="3697290"/>
            <a:ext cx="3240360" cy="2160240"/>
          </a:xfrm>
          <a:prstGeom prst="rect">
            <a:avLst/>
          </a:prstGeom>
          <a:noFill/>
        </p:spPr>
      </p:pic>
      <p:pic>
        <p:nvPicPr>
          <p:cNvPr id="2050" name="Picture 2" descr="https://downloader.disk.yandex.ru/preview/b0ce1c2cc5d805938f7878b8a5c3c9b4720a87ef888a255a4f8bf04c5a79bd16/61c31ffa/HVSp89P3OHfyhQK0fALXU9CYfOqof5sZ3rfGFFyQnBCr89B1IE451CPmgOr0_a9fH_DSlDH_QiaHcq-JE44PqA%3D%3D?uid=0&amp;filename=IMG_9011%20%281%29.jpg&amp;disposition=inline&amp;hash=&amp;limit=0&amp;content_type=image%2Fjpeg&amp;owner_uid=0&amp;tknv=v2&amp;size=1600x789">
            <a:extLst>
              <a:ext uri="{FF2B5EF4-FFF2-40B4-BE49-F238E27FC236}">
                <a16:creationId xmlns:a16="http://schemas.microsoft.com/office/drawing/2014/main" xmlns="" id="{3A0B05AD-C35C-438C-815B-D896F400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97152"/>
            <a:ext cx="324036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7BF0D5-CB50-4E01-BA7B-E1472FDD40B2}"/>
              </a:ext>
            </a:extLst>
          </p:cNvPr>
          <p:cNvSpPr txBox="1"/>
          <p:nvPr/>
        </p:nvSpPr>
        <p:spPr>
          <a:xfrm>
            <a:off x="3923929" y="5733256"/>
            <a:ext cx="12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Последний звонок</a:t>
            </a:r>
          </a:p>
        </p:txBody>
      </p:sp>
    </p:spTree>
    <p:custDataLst>
      <p:tags r:id="rId1"/>
    </p:custDataLst>
  </p:cSld>
  <p:clrMapOvr>
    <a:masterClrMapping/>
  </p:clrMapOvr>
  <p:transition advClick="0" advTm="14619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2270CE"/>
                </a:solidFill>
              </a:rPr>
              <a:t>Спасибо за внимание</a:t>
            </a:r>
          </a:p>
        </p:txBody>
      </p:sp>
    </p:spTree>
  </p:cSld>
  <p:clrMapOvr>
    <a:masterClrMapping/>
  </p:clrMapOvr>
  <p:transition advClick="0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052736"/>
            <a:ext cx="8686800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/>
              <a:t>Бакалавриат:</a:t>
            </a:r>
          </a:p>
          <a:p>
            <a:r>
              <a:rPr lang="ru-RU" sz="1400" dirty="0"/>
              <a:t>38.03.01 Экономика направленность «Учет и анализ бизнес-процессов»</a:t>
            </a:r>
          </a:p>
          <a:p>
            <a:r>
              <a:rPr lang="ru-RU" sz="1400" dirty="0"/>
              <a:t>39.03.02 Социальная работа направленность «Социальная работа и социальное проектирование»</a:t>
            </a:r>
          </a:p>
          <a:p>
            <a:pPr marL="0" indent="0">
              <a:buNone/>
            </a:pPr>
            <a:r>
              <a:rPr lang="ru-RU" sz="1400" b="1" dirty="0"/>
              <a:t>Магистратура:</a:t>
            </a:r>
          </a:p>
          <a:p>
            <a:r>
              <a:rPr lang="ru-RU" sz="1400" dirty="0"/>
              <a:t>38.04.02 Менеджмент направленность «Менеджмент и технологии в ритейле»</a:t>
            </a:r>
          </a:p>
          <a:p>
            <a:r>
              <a:rPr lang="ru-RU" sz="1400" dirty="0"/>
              <a:t>38.04.08 Финансы и кредит направленность «Финансовый менеджмент» (в стадии разработки)</a:t>
            </a:r>
          </a:p>
          <a:p>
            <a:r>
              <a:rPr lang="ru-RU" sz="1400" dirty="0"/>
              <a:t>39.04.01 Социология «Социология управления современными социальными процессами» (в стадии разработки)</a:t>
            </a:r>
          </a:p>
          <a:p>
            <a:pPr>
              <a:buNone/>
            </a:pPr>
            <a:endParaRPr lang="ru-RU" sz="1400" dirty="0">
              <a:solidFill>
                <a:srgbClr val="2270CE"/>
              </a:solidFill>
            </a:endParaRPr>
          </a:p>
          <a:p>
            <a:pPr>
              <a:buNone/>
            </a:pPr>
            <a:r>
              <a:rPr lang="ru-RU" sz="1400" dirty="0">
                <a:solidFill>
                  <a:srgbClr val="2270CE"/>
                </a:solidFill>
              </a:rPr>
              <a:t>Модель 2+2:                           </a:t>
            </a:r>
            <a:r>
              <a:rPr lang="ru-RU" sz="1400" dirty="0"/>
              <a:t>38.03.02 Менеджмент + 38.03.03 Управление персоналом</a:t>
            </a:r>
          </a:p>
          <a:p>
            <a:pPr algn="ctr">
              <a:buNone/>
            </a:pPr>
            <a:r>
              <a:rPr lang="ru-RU" sz="1400" dirty="0"/>
              <a:t>39.03.01 Социология + 39.03.02 Социальная работа</a:t>
            </a:r>
          </a:p>
          <a:p>
            <a:pPr>
              <a:buNone/>
            </a:pPr>
            <a:r>
              <a:rPr lang="ru-RU" sz="1400" dirty="0">
                <a:solidFill>
                  <a:srgbClr val="2270CE"/>
                </a:solidFill>
              </a:rPr>
              <a:t>Старт факультатива «Технологическое и социальное предпринимательство» (руководитель Ибрагимова Р.С.)</a:t>
            </a:r>
          </a:p>
          <a:p>
            <a:pPr algn="ctr">
              <a:buNone/>
            </a:pPr>
            <a:r>
              <a:rPr lang="ru-RU" sz="1400" dirty="0">
                <a:solidFill>
                  <a:srgbClr val="2270CE"/>
                </a:solidFill>
              </a:rPr>
              <a:t>Дополнительные образовательные программы (8): </a:t>
            </a:r>
          </a:p>
          <a:p>
            <a:pPr algn="ctr">
              <a:buNone/>
            </a:pPr>
            <a:r>
              <a:rPr lang="ru-RU" sz="1400" dirty="0">
                <a:solidFill>
                  <a:schemeClr val="tx1"/>
                </a:solidFill>
              </a:rPr>
              <a:t>Специалист по управлению персоналом</a:t>
            </a:r>
          </a:p>
          <a:p>
            <a:pPr algn="ctr">
              <a:buNone/>
            </a:pPr>
            <a:r>
              <a:rPr lang="ru-RU" sz="1400" dirty="0">
                <a:solidFill>
                  <a:schemeClr val="tx1"/>
                </a:solidFill>
              </a:rPr>
              <a:t>Руководитель НКО</a:t>
            </a:r>
          </a:p>
          <a:p>
            <a:pPr algn="ctr">
              <a:buNone/>
            </a:pPr>
            <a:r>
              <a:rPr lang="ru-RU" sz="1400" dirty="0">
                <a:solidFill>
                  <a:schemeClr val="tx1"/>
                </a:solidFill>
              </a:rPr>
              <a:t>Специалист по интернет-маркетингу</a:t>
            </a:r>
          </a:p>
          <a:p>
            <a:pPr algn="ctr">
              <a:buNone/>
            </a:pPr>
            <a:r>
              <a:rPr lang="ru-RU" sz="1400" dirty="0">
                <a:solidFill>
                  <a:schemeClr val="tx1"/>
                </a:solidFill>
              </a:rPr>
              <a:t>Основы предпринимательской деятельности </a:t>
            </a:r>
          </a:p>
          <a:p>
            <a:pPr algn="ctr">
              <a:buNone/>
            </a:pPr>
            <a:r>
              <a:rPr lang="ru-RU" sz="1400" dirty="0">
                <a:solidFill>
                  <a:schemeClr val="tx1"/>
                </a:solidFill>
              </a:rPr>
              <a:t>Школа практической психологии</a:t>
            </a:r>
          </a:p>
          <a:p>
            <a:pPr algn="ctr">
              <a:buNone/>
            </a:pPr>
            <a:r>
              <a:rPr lang="ru-RU" sz="1400" dirty="0">
                <a:solidFill>
                  <a:schemeClr val="tx1"/>
                </a:solidFill>
              </a:rPr>
              <a:t>Бухгалтер коммерческой организации</a:t>
            </a:r>
          </a:p>
          <a:p>
            <a:pPr algn="ctr">
              <a:buNone/>
            </a:pPr>
            <a:r>
              <a:rPr lang="ru-RU" sz="1400" dirty="0">
                <a:solidFill>
                  <a:schemeClr val="tx1"/>
                </a:solidFill>
              </a:rPr>
              <a:t>Основы психологического консультирования </a:t>
            </a:r>
          </a:p>
          <a:p>
            <a:pPr algn="ctr">
              <a:buNone/>
            </a:pPr>
            <a:r>
              <a:rPr lang="ru-RU" sz="1400" dirty="0">
                <a:solidFill>
                  <a:schemeClr val="tx1"/>
                </a:solidFill>
              </a:rPr>
              <a:t>Экскурсовод (гид)</a:t>
            </a:r>
          </a:p>
          <a:p>
            <a:pPr algn="ctr">
              <a:buNone/>
            </a:pPr>
            <a:r>
              <a:rPr lang="ru-RU" sz="1200" dirty="0">
                <a:solidFill>
                  <a:srgbClr val="2270CE"/>
                </a:solidFill>
              </a:rPr>
              <a:t>Повышение квалификации преподавателей: Иннополис; Ярославский государственный университет, ЭБС </a:t>
            </a:r>
            <a:r>
              <a:rPr lang="en-US" sz="1200" dirty="0">
                <a:solidFill>
                  <a:srgbClr val="2270CE"/>
                </a:solidFill>
              </a:rPr>
              <a:t>IPR BOOKS</a:t>
            </a:r>
            <a:r>
              <a:rPr lang="ru-RU" sz="1200" dirty="0">
                <a:solidFill>
                  <a:srgbClr val="2270CE"/>
                </a:solidFill>
              </a:rPr>
              <a:t>, НПО «Консультант»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4426-761A-4FD1-B827-261E8456A0C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270CE"/>
                </a:solidFill>
              </a:rPr>
              <a:t>Новые образовательные программы и технологии</a:t>
            </a:r>
          </a:p>
        </p:txBody>
      </p:sp>
    </p:spTree>
  </p:cSld>
  <p:clrMapOvr>
    <a:masterClrMapping/>
  </p:clrMapOvr>
  <p:transition advClick="0"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124744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Организация и проведение научных конференций; публикации; научные проекты </a:t>
            </a:r>
          </a:p>
          <a:p>
            <a:pPr algn="ctr"/>
            <a:endParaRPr lang="ru-RU" dirty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977680" y="5733256"/>
            <a:ext cx="3528392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25 июня 2021 г.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Иваново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1376" y="1551529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Всероссийская научная конференция с международным участием </a:t>
            </a:r>
          </a:p>
          <a:p>
            <a:pPr algn="ctr"/>
            <a:r>
              <a:rPr lang="ru-RU" sz="1600" dirty="0"/>
              <a:t>ЖЕНСКОЕ ДВИЖЕНИЕ В РОССИИ В ХХI ВЕКЕ: УРОКИ И ПЕРСПЕКТИВЫ </a:t>
            </a:r>
          </a:p>
          <a:p>
            <a:pPr algn="ctr"/>
            <a:r>
              <a:rPr lang="ru-RU" sz="1600" dirty="0"/>
              <a:t>23 января 2021 (д-р </a:t>
            </a:r>
            <a:r>
              <a:rPr lang="ru-RU" sz="1600" dirty="0" err="1"/>
              <a:t>истор.наук</a:t>
            </a:r>
            <a:r>
              <a:rPr lang="ru-RU" sz="1600" dirty="0"/>
              <a:t>, профессор </a:t>
            </a:r>
            <a:r>
              <a:rPr lang="ru-RU" sz="1600" b="1" dirty="0"/>
              <a:t>Хасбулатова О.А.</a:t>
            </a:r>
            <a:r>
              <a:rPr lang="ru-RU" sz="1600" dirty="0"/>
              <a:t>, </a:t>
            </a:r>
            <a:r>
              <a:rPr lang="ru-RU" sz="1600" dirty="0" err="1"/>
              <a:t>канд.соц.наук</a:t>
            </a:r>
            <a:r>
              <a:rPr lang="ru-RU" sz="1600" dirty="0"/>
              <a:t>,  </a:t>
            </a:r>
            <a:r>
              <a:rPr lang="ru-RU" sz="1600" b="1" dirty="0"/>
              <a:t>Смирнова И.Н.</a:t>
            </a:r>
            <a:r>
              <a:rPr lang="ru-RU" sz="16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4A2F4E-5DAA-4089-AD81-FF0E64B3FCF3}"/>
              </a:ext>
            </a:extLst>
          </p:cNvPr>
          <p:cNvSpPr txBox="1"/>
          <p:nvPr/>
        </p:nvSpPr>
        <p:spPr>
          <a:xfrm>
            <a:off x="0" y="2406715"/>
            <a:ext cx="92171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Круглый стол 27.04.2021 г.</a:t>
            </a:r>
          </a:p>
          <a:p>
            <a:pPr algn="ctr"/>
            <a:r>
              <a:rPr lang="ru-RU" sz="1600" dirty="0"/>
              <a:t>«Проблемы и тенденции развития финансов, денег и кредита: региональный аспект»</a:t>
            </a:r>
          </a:p>
          <a:p>
            <a:pPr algn="just"/>
            <a:r>
              <a:rPr lang="ru-RU" sz="1600" dirty="0"/>
              <a:t>С приглашением Директора Департамента экономического развития Бадак Л.С., Начальника экономического отдела Ивановского отделения Банка России Дружинина А.И.; Директора Фонда поддержки МСП Трениной Е.С. (д-р </a:t>
            </a:r>
            <a:r>
              <a:rPr lang="ru-RU" sz="1600" dirty="0" err="1"/>
              <a:t>экон</a:t>
            </a:r>
            <a:r>
              <a:rPr lang="ru-RU" sz="1600" dirty="0"/>
              <a:t>. наук </a:t>
            </a:r>
            <a:r>
              <a:rPr lang="ru-RU" sz="1600" b="1" dirty="0"/>
              <a:t>Бибикова Е.А.</a:t>
            </a:r>
            <a:r>
              <a:rPr lang="ru-RU" sz="1600" dirty="0"/>
              <a:t>)</a:t>
            </a:r>
          </a:p>
          <a:p>
            <a:pPr algn="just"/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5A3B528-E52A-4BCB-A681-16D95506B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4464639"/>
            <a:ext cx="6228184" cy="9848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Всероссийская научная конференция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9E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«Гендерная политика в России и в мире: экономика, управление, общество»</a:t>
            </a:r>
            <a:r>
              <a:rPr lang="ru-RU" sz="1200" dirty="0"/>
              <a:t> (д-р </a:t>
            </a:r>
            <a:r>
              <a:rPr lang="ru-RU" sz="1200" dirty="0" err="1"/>
              <a:t>истор.наук</a:t>
            </a:r>
            <a:r>
              <a:rPr lang="ru-RU" sz="1200" dirty="0"/>
              <a:t>, профессор </a:t>
            </a:r>
            <a:r>
              <a:rPr lang="ru-RU" sz="1200" b="1" dirty="0"/>
              <a:t>Хасбулатова О.А.</a:t>
            </a:r>
            <a:r>
              <a:rPr lang="ru-RU" sz="1200" dirty="0"/>
              <a:t>, </a:t>
            </a:r>
            <a:r>
              <a:rPr lang="ru-RU" sz="1200" dirty="0" err="1"/>
              <a:t>канд.соц.наук</a:t>
            </a:r>
            <a:r>
              <a:rPr lang="ru-RU" sz="1200" dirty="0"/>
              <a:t> </a:t>
            </a:r>
            <a:r>
              <a:rPr lang="ru-RU" sz="1200" b="1" dirty="0"/>
              <a:t>Смирнова И.Н.</a:t>
            </a:r>
            <a:r>
              <a:rPr lang="ru-RU" sz="1200" dirty="0"/>
              <a:t>)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E14AAD-E13B-461E-B1D0-7E9989C61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31342"/>
            <a:ext cx="1823968" cy="2654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197291"/>
      </p:ext>
    </p:extLst>
  </p:cSld>
  <p:clrMapOvr>
    <a:masterClrMapping/>
  </p:clrMapOvr>
  <p:transition advClick="0" advTm="14619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Научная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844" y="3010887"/>
            <a:ext cx="8532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/>
          </a:p>
          <a:p>
            <a:pPr algn="ctr"/>
            <a:endParaRPr lang="ru-RU" sz="1600" dirty="0"/>
          </a:p>
          <a:p>
            <a:pPr algn="ctr"/>
            <a:r>
              <a:rPr lang="ru-RU" sz="1600" dirty="0"/>
              <a:t>Победа на Всероссийском конкурсе на лучшую научную книгу 2020 года в номинации «Управление» и номинации «Экономика» (Итоги подведены в 2021 году)</a:t>
            </a:r>
          </a:p>
          <a:p>
            <a:pPr algn="ctr"/>
            <a:endParaRPr lang="ru-RU" sz="1600" dirty="0"/>
          </a:p>
        </p:txBody>
      </p:sp>
      <p:pic>
        <p:nvPicPr>
          <p:cNvPr id="32770" name="Picture 2" descr="Победа на Всероссийском конкурсе на лучшую научную книгу 2020 года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47" y="4149080"/>
            <a:ext cx="2520279" cy="2592288"/>
          </a:xfrm>
          <a:prstGeom prst="rect">
            <a:avLst/>
          </a:prstGeom>
          <a:noFill/>
        </p:spPr>
      </p:pic>
      <p:pic>
        <p:nvPicPr>
          <p:cNvPr id="32772" name="Picture 4" descr="http://ivanovo.ac.ru/upload/medialibrary/135/%D0%94%D0%B8%D0%BF%D0%BB%D0%BE%D0%B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249139"/>
            <a:ext cx="1806134" cy="2608861"/>
          </a:xfrm>
          <a:prstGeom prst="rect">
            <a:avLst/>
          </a:prstGeom>
          <a:noFill/>
        </p:spPr>
      </p:pic>
      <p:pic>
        <p:nvPicPr>
          <p:cNvPr id="32774" name="Picture 6" descr="Победа на Всероссийском конкурсе на лучшую научную книгу – 2020 в номинации «Экономика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128918"/>
            <a:ext cx="2376263" cy="2612450"/>
          </a:xfrm>
          <a:prstGeom prst="rect">
            <a:avLst/>
          </a:prstGeom>
          <a:noFill/>
        </p:spPr>
      </p:pic>
      <p:pic>
        <p:nvPicPr>
          <p:cNvPr id="32776" name="Picture 8" descr="http://ivanovo.ac.ru/upload/medialibrary/08b/%D0%97%D0%B0%202020%20%D0%94%D0%B8%D0%BF%D0%BB%D0%BE%D0%BC%20%D0%A1%D0%BB%D0%B0%D0%B9%D0%B4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6106" y="4275328"/>
            <a:ext cx="1806134" cy="261245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CC20E-7831-4660-88B3-E62672F63C73}"/>
              </a:ext>
            </a:extLst>
          </p:cNvPr>
          <p:cNvSpPr txBox="1"/>
          <p:nvPr/>
        </p:nvSpPr>
        <p:spPr>
          <a:xfrm>
            <a:off x="129208" y="1178259"/>
            <a:ext cx="9014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28 мая 2021 года прошел семинар «</a:t>
            </a:r>
            <a:r>
              <a:rPr lang="ru-RU" sz="1600" dirty="0" err="1"/>
              <a:t>Ноономика</a:t>
            </a:r>
            <a:r>
              <a:rPr lang="ru-RU" sz="1600" dirty="0"/>
              <a:t>: приоритеты и траектории эко-социо-культурной динамики» в рамках Национальной научной конференции с международным участием «Глобальный мир и </a:t>
            </a:r>
            <a:r>
              <a:rPr lang="ru-RU" sz="1600" dirty="0" err="1"/>
              <a:t>ноосферная</a:t>
            </a:r>
            <a:r>
              <a:rPr lang="ru-RU" sz="1600" dirty="0"/>
              <a:t> безопасность России». Модератором секции выступила д-р </a:t>
            </a:r>
            <a:r>
              <a:rPr lang="ru-RU" sz="1600" dirty="0" err="1"/>
              <a:t>экон.наук</a:t>
            </a:r>
            <a:r>
              <a:rPr lang="ru-RU" sz="1600" dirty="0"/>
              <a:t>, зав. кафедрой экономической теории, экономики и предпринимательства </a:t>
            </a:r>
            <a:r>
              <a:rPr lang="ru-RU" sz="1600" b="1" dirty="0"/>
              <a:t>Николаева Е.Е</a:t>
            </a:r>
            <a:r>
              <a:rPr lang="ru-RU" sz="1600" dirty="0"/>
              <a:t>. </a:t>
            </a:r>
          </a:p>
          <a:p>
            <a:pPr algn="just"/>
            <a:r>
              <a:rPr lang="ru-RU" sz="1600" dirty="0"/>
              <a:t>10 ноября - 27 декабря 2021 года, Москва, VI Всероссийский социологический конгресс «Социология и общество: традиции и новации в социальном развитии регионов». В составе оргкомитета конференции представлена </a:t>
            </a:r>
            <a:r>
              <a:rPr lang="ru-RU" sz="1600" dirty="0" err="1"/>
              <a:t>канд.социолог.наук</a:t>
            </a:r>
            <a:r>
              <a:rPr lang="ru-RU" sz="1600" dirty="0"/>
              <a:t>, доцент кафедры социологии, социальной работы и управления персоналом </a:t>
            </a:r>
            <a:r>
              <a:rPr lang="ru-RU" sz="1600" b="1" dirty="0"/>
              <a:t>Белова Т. П. </a:t>
            </a:r>
            <a:r>
              <a:rPr lang="ru-RU" sz="1600" dirty="0"/>
              <a:t> (2 доклада). </a:t>
            </a:r>
          </a:p>
          <a:p>
            <a:pPr algn="just"/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6587110"/>
      </p:ext>
    </p:extLst>
  </p:cSld>
  <p:clrMapOvr>
    <a:masterClrMapping/>
  </p:clrMapOvr>
  <p:transition advClick="0" advTm="14619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Проекты: Финансовая грамотность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340768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Май  2021 г. совещание ЦФГ НИФИ Минфина России с субъектами РФ относительно организации работы по повышению финансовой грамотности населения.</a:t>
            </a:r>
          </a:p>
          <a:p>
            <a:endParaRPr lang="ru-RU" dirty="0"/>
          </a:p>
          <a:p>
            <a:r>
              <a:rPr lang="ru-RU" dirty="0"/>
              <a:t>Май 2021 г. Участие студентов в Международной олимпиаде по финансовой грамотности (Приказ</a:t>
            </a:r>
            <a:br>
              <a:rPr lang="ru-RU" dirty="0"/>
            </a:br>
            <a:r>
              <a:rPr lang="ru-RU" dirty="0" err="1"/>
              <a:t>Финуниверситета</a:t>
            </a:r>
            <a:r>
              <a:rPr lang="ru-RU" dirty="0"/>
              <a:t> от 20.04.2021 №0909/о).</a:t>
            </a:r>
          </a:p>
          <a:p>
            <a:endParaRPr lang="ru-RU" dirty="0"/>
          </a:p>
        </p:txBody>
      </p:sp>
      <p:pic>
        <p:nvPicPr>
          <p:cNvPr id="11266" name="Picture 2" descr="http://ivanovo.ac.ru/upload/medialibrary/fdc/Minfin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623347" cy="206605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95936" y="3717032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Август 2021 г. благодарственное письмо от ОООП «</a:t>
            </a:r>
            <a:r>
              <a:rPr lang="ru-RU" dirty="0" err="1"/>
              <a:t>Финпотребсоюз</a:t>
            </a:r>
            <a:r>
              <a:rPr lang="ru-RU" dirty="0"/>
              <a:t>» за организацию и проведение XVI Всероссийской олимпиады по финансовой грамотности, финансовому рынку и защите прав потребителей финансовых услуг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7AAC7D-F127-4C37-95FF-8601355FE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11" y="3595190"/>
            <a:ext cx="1980619" cy="30021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6CA48D-DE07-4C9C-9CC6-995FA9B63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81400"/>
            <a:ext cx="1656184" cy="2308325"/>
          </a:xfrm>
          <a:prstGeom prst="rect">
            <a:avLst/>
          </a:prstGeom>
        </p:spPr>
      </p:pic>
      <p:sp>
        <p:nvSpPr>
          <p:cNvPr id="11" name="AutoShape 7" descr="https://apf.mail.ru/cgi-bin/readmsg?id=16385480190517010919;0;1&amp;exif=1&amp;full=1&amp;x-email=kyrnik%40mail.ru">
            <a:extLst>
              <a:ext uri="{FF2B5EF4-FFF2-40B4-BE49-F238E27FC236}">
                <a16:creationId xmlns:a16="http://schemas.microsoft.com/office/drawing/2014/main" xmlns="" id="{4D1DFDCD-4D5C-44CF-87CF-AB82E5597C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AB8D06-BDA3-4B26-BC81-6F10616D66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93" y="3712805"/>
            <a:ext cx="1581466" cy="2364352"/>
          </a:xfrm>
          <a:prstGeom prst="rect">
            <a:avLst/>
          </a:prstGeom>
        </p:spPr>
      </p:pic>
      <p:pic>
        <p:nvPicPr>
          <p:cNvPr id="18" name="Picture 4" descr="http://ivanovo.ac.ru/upload/medialibrary/be9/%D0%9A%D1%83%D1%80%D0%BD%D0%B8%D0%BA%D0%BE%D0%B2%D0%B0%20(1).jpg">
            <a:extLst>
              <a:ext uri="{FF2B5EF4-FFF2-40B4-BE49-F238E27FC236}">
                <a16:creationId xmlns:a16="http://schemas.microsoft.com/office/drawing/2014/main" xmlns="" id="{C3C96B4D-CBC5-4552-98DB-22D1CD7B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3601" y="3865971"/>
            <a:ext cx="1653925" cy="247374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Проекты: Финансовая грамотность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1268760"/>
            <a:ext cx="52200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Ноябрь 2021 г. Ресурсный волонтерский центр финансового просвещения </a:t>
            </a:r>
            <a:r>
              <a:rPr lang="ru-RU" dirty="0" err="1"/>
              <a:t>ИвГУ</a:t>
            </a:r>
            <a:r>
              <a:rPr lang="ru-RU" dirty="0"/>
              <a:t>. Участие  во Всероссийском конкурсе по созданию ресурсных волонтерских центров финансового просвещения среди образовательных организаций, учреждений культуры и некоммерческих организаций. Благодарность за участие в конкурсе грантов.</a:t>
            </a:r>
          </a:p>
        </p:txBody>
      </p:sp>
      <p:pic>
        <p:nvPicPr>
          <p:cNvPr id="28674" name="Picture 2" descr="ИвГУ получил благодарность от Ассоциации развития финансовой грамотно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2232248" cy="297543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39552" y="4581128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Декабрь 2021 г. IV Всероссийский </a:t>
            </a:r>
            <a:r>
              <a:rPr lang="ru-RU" dirty="0" err="1"/>
              <a:t>онлайн-зачет</a:t>
            </a:r>
            <a:r>
              <a:rPr lang="ru-RU" dirty="0"/>
              <a:t> по финансовой грамотности и участие в супермарафоне Всероссийского чемпионата по финансовой грамотности</a:t>
            </a:r>
          </a:p>
        </p:txBody>
      </p:sp>
      <p:pic>
        <p:nvPicPr>
          <p:cNvPr id="28676" name="Picture 4" descr="http://ivanovo.ac.ru/upload/medialibrary/2fc/%D1%81%D0%B5%D1%80%D1%82%D0%B8%D1%84%D0%B8%D0%BA%D0%B0%D1%82%20%D0%98%D0%B6%D0%BC%D0%B0%D1%8D%D0%BB%D1%8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7688" y="3429000"/>
            <a:ext cx="2206312" cy="3237161"/>
          </a:xfrm>
          <a:prstGeom prst="rect">
            <a:avLst/>
          </a:prstGeom>
          <a:noFill/>
        </p:spPr>
      </p:pic>
      <p:pic>
        <p:nvPicPr>
          <p:cNvPr id="28678" name="Picture 6" descr="http://ivanovo.ac.ru/upload/medialibrary/17e/%D0%94%D0%B8%D0%B4%D1%83%D1%88%D0%B8%D0%BD%D0%B0%20%D1%87%D0%B5%D0%BC%D0%BF%D0%B8%D0%BE%D0%BD%D0%B0%D1%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888432"/>
            <a:ext cx="2715969" cy="191683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4619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Экспертная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4800" y="1196752"/>
            <a:ext cx="86868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Преподаватели ИСЭН выступают экспертами в Общественных советах Всероссийского и регионального уровня: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Российское общество социологов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Российское профессорское собрание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Совет при Губернаторе Ивановской области по гармонизации межнациональных отношений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Правительство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финансов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внутренней политики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Управление ФНС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Территориальный орган Федеральной службы государственной статистики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Управление федерального казначейства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дорожного хозяйства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социальной защиты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Департамент экономического развития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Экспертный совет особой экономической зоны промышленно-производственного типа «</a:t>
            </a:r>
            <a:r>
              <a:rPr lang="ru-RU" sz="1600"/>
              <a:t>Иваново» Ивановской области</a:t>
            </a:r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Комиссия по соблюдению требований к служебному поведению и урегулированию конфликта интересов отделения Банка России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Экспертный совет по проведению государственной религиоведческой экспертизы при Управлении Министерства юстиции Российской Федерации по Ивановской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Комиссия по подготовке и проведению искусствоведческих, судебных экспертиз (исследований) на базе АГУИО «ОКМЦКТ» и др.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6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600" dirty="0"/>
          </a:p>
        </p:txBody>
      </p:sp>
    </p:spTree>
    <p:custDataLst>
      <p:tags r:id="rId1"/>
    </p:custDataLst>
  </p:cSld>
  <p:clrMapOvr>
    <a:masterClrMapping/>
  </p:clrMapOvr>
  <p:transition advClick="0" advTm="14619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Наши СТУДЕНТЫ: Их достижения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1844824"/>
            <a:ext cx="4427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Март 2021 г. команда менеджеров заняла 1-е место на XIII Всероссийской олимпиаде по экономике, менеджменту и управлению качеством</a:t>
            </a:r>
          </a:p>
        </p:txBody>
      </p:sp>
      <p:pic>
        <p:nvPicPr>
          <p:cNvPr id="29698" name="Picture 2" descr="Команда менеджеров заняла 1-е место на XIII Всероссийской олимпиаде по экономике, менеджменту и управлению качеств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50" y="1743102"/>
            <a:ext cx="3128029" cy="23431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827585" y="4437112"/>
            <a:ext cx="2592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Март 2021 г. участие конкурсах </a:t>
            </a:r>
          </a:p>
          <a:p>
            <a:r>
              <a:rPr lang="ru-RU" dirty="0"/>
              <a:t>«КонсультантПлюс»;</a:t>
            </a:r>
          </a:p>
          <a:p>
            <a:r>
              <a:rPr lang="ru-RU" dirty="0"/>
              <a:t>Международного союза экономистов и финансистов;</a:t>
            </a:r>
          </a:p>
          <a:p>
            <a:r>
              <a:rPr lang="ru-RU" dirty="0"/>
              <a:t>АКТИОН и др.</a:t>
            </a:r>
          </a:p>
          <a:p>
            <a:endParaRPr lang="ru-RU" dirty="0"/>
          </a:p>
        </p:txBody>
      </p:sp>
      <p:pic>
        <p:nvPicPr>
          <p:cNvPr id="29700" name="Picture 4" descr="Спасибо за конкурс «КонсультантПлюс»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6287" y="3841246"/>
            <a:ext cx="3054335" cy="2033768"/>
          </a:xfrm>
          <a:prstGeom prst="rect">
            <a:avLst/>
          </a:prstGeom>
          <a:noFill/>
        </p:spPr>
      </p:pic>
      <p:pic>
        <p:nvPicPr>
          <p:cNvPr id="29702" name="Picture 6" descr="http://ivanovo.ac.ru/upload/medialibrary/097/Golubeva%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0071" y="3415155"/>
            <a:ext cx="2239324" cy="3182197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975CEF2-727B-49A1-987F-5C8DFAB3A39F}"/>
              </a:ext>
            </a:extLst>
          </p:cNvPr>
          <p:cNvSpPr/>
          <p:nvPr/>
        </p:nvSpPr>
        <p:spPr>
          <a:xfrm>
            <a:off x="643245" y="1236309"/>
            <a:ext cx="795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Сентябрь 2021 года – Кирилл Худяков – стипендиат Правительства РФ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321871"/>
      </p:ext>
    </p:extLst>
  </p:cSld>
  <p:clrMapOvr>
    <a:masterClrMapping/>
  </p:clrMapOvr>
  <p:transition advClick="0" advTm="14619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270CE"/>
                </a:solidFill>
              </a:rPr>
              <a:t>СТИПЕНДИИ, Олимпиады и конкурсы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11960" y="11967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Октябрь 2021 г. Союз промышленников и предпринимателей Ивановской области присудил именную стипендию в 2021–2022 году (номинация «Экономика») студенту 4-го курса Института социально-экономических наук </a:t>
            </a:r>
            <a:r>
              <a:rPr lang="ru-RU" dirty="0" err="1"/>
              <a:t>Найдичу</a:t>
            </a:r>
            <a:r>
              <a:rPr lang="ru-RU" dirty="0"/>
              <a:t> Артему Юрьевичу (направление «Экономика», профиль «Финансы и кредит»).</a:t>
            </a:r>
          </a:p>
        </p:txBody>
      </p:sp>
      <p:pic>
        <p:nvPicPr>
          <p:cNvPr id="31746" name="Picture 2" descr="Поздравляем Найдича А.Ю. с присуждением именной стипендии СПП Ивановской области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2160240" cy="216024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03848" y="5445224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12 октября 2021 г. студенты ИСЭН приняли участие в образовательной акции «Всероссийский экономический диктант», площадкой которого стал Ивановский государственный университет.</a:t>
            </a:r>
          </a:p>
        </p:txBody>
      </p:sp>
      <p:pic>
        <p:nvPicPr>
          <p:cNvPr id="31750" name="Picture 6" descr="http://ivanovo.ac.ru/upload/medialibrary/bbe/IMG_20211012_130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573016"/>
            <a:ext cx="2523201" cy="1886487"/>
          </a:xfrm>
          <a:prstGeom prst="rect">
            <a:avLst/>
          </a:prstGeom>
          <a:noFill/>
        </p:spPr>
      </p:pic>
      <p:pic>
        <p:nvPicPr>
          <p:cNvPr id="31752" name="Picture 8" descr="http://ivanovo.ac.ru/upload/medialibrary/cbe/S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8"/>
            <a:ext cx="1907227" cy="275488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67744" y="3717032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Июнь 2021 г. студенты ИСЭН приняли участие в просветительской акции «Статистический диктант»».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397208"/>
      </p:ext>
    </p:extLst>
  </p:cSld>
  <p:clrMapOvr>
    <a:masterClrMapping/>
  </p:clrMapOvr>
  <p:transition advClick="0" advTm="14619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3728</TotalTime>
  <Words>1149</Words>
  <Application>Microsoft Office PowerPoint</Application>
  <PresentationFormat>Экран (4:3)</PresentationFormat>
  <Paragraphs>121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Трек</vt:lpstr>
      <vt:lpstr>Acrobat Document</vt:lpstr>
      <vt:lpstr>Презентация PowerPoint</vt:lpstr>
      <vt:lpstr>Новые образовательные программы и технологии</vt:lpstr>
      <vt:lpstr>Научная деятельность</vt:lpstr>
      <vt:lpstr>Научная деятельность</vt:lpstr>
      <vt:lpstr>Проекты: Финансовая грамотность</vt:lpstr>
      <vt:lpstr>Проекты: Финансовая грамотность</vt:lpstr>
      <vt:lpstr>Экспертная деятельность</vt:lpstr>
      <vt:lpstr>Наши СТУДЕНТЫ: Их достижения</vt:lpstr>
      <vt:lpstr>СТИПЕНДИИ, Олимпиады и конкурсы</vt:lpstr>
      <vt:lpstr>Олимпиады и конкурсы</vt:lpstr>
      <vt:lpstr>Олимпиады и конкурсы</vt:lpstr>
      <vt:lpstr>Олимпиады и конкурсы</vt:lpstr>
      <vt:lpstr>Взаимодействие с работодателями</vt:lpstr>
      <vt:lpstr>Взаимодействие с работодателями</vt:lpstr>
      <vt:lpstr>Реализация дорожной карты</vt:lpstr>
      <vt:lpstr>Профориентационная деятельность</vt:lpstr>
      <vt:lpstr>Профессиональные праздники и традиции</vt:lpstr>
      <vt:lpstr>Профессиональные праздники и традиции</vt:lpstr>
      <vt:lpstr>Спасибо за внимание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VVU</dc:creator>
  <cp:lastModifiedBy>Софья</cp:lastModifiedBy>
  <cp:revision>383</cp:revision>
  <dcterms:created xsi:type="dcterms:W3CDTF">2014-11-19T03:45:46Z</dcterms:created>
  <dcterms:modified xsi:type="dcterms:W3CDTF">2021-12-29T16:28:53Z</dcterms:modified>
</cp:coreProperties>
</file>